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BA2E07-14FA-4FCB-862D-80DB9045BA87}" v="5" dt="2025-11-24T14:52:00.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4" autoAdjust="0"/>
    <p:restoredTop sz="94660"/>
  </p:normalViewPr>
  <p:slideViewPr>
    <p:cSldViewPr snapToGrid="0">
      <p:cViewPr varScale="1">
        <p:scale>
          <a:sx n="82" d="100"/>
          <a:sy n="82" d="100"/>
        </p:scale>
        <p:origin x="48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Raymond" userId="788d04f2-ede0-4106-9efa-e41ea429b01e" providerId="ADAL" clId="{2FAF5E6A-AC42-485C-9301-5EB96752ADA4}"/>
    <pc:docChg chg="undo redo custSel modSld">
      <pc:chgData name="Mrs Raymond" userId="788d04f2-ede0-4106-9efa-e41ea429b01e" providerId="ADAL" clId="{2FAF5E6A-AC42-485C-9301-5EB96752ADA4}" dt="2025-11-24T15:00:00.063" v="258" actId="20577"/>
      <pc:docMkLst>
        <pc:docMk/>
      </pc:docMkLst>
      <pc:sldChg chg="modSp mod">
        <pc:chgData name="Mrs Raymond" userId="788d04f2-ede0-4106-9efa-e41ea429b01e" providerId="ADAL" clId="{2FAF5E6A-AC42-485C-9301-5EB96752ADA4}" dt="2025-11-24T15:00:00.063" v="258" actId="20577"/>
        <pc:sldMkLst>
          <pc:docMk/>
          <pc:sldMk cId="1347396176" sldId="257"/>
        </pc:sldMkLst>
        <pc:spChg chg="mod">
          <ac:chgData name="Mrs Raymond" userId="788d04f2-ede0-4106-9efa-e41ea429b01e" providerId="ADAL" clId="{2FAF5E6A-AC42-485C-9301-5EB96752ADA4}" dt="2025-11-24T15:00:00.063" v="258" actId="20577"/>
          <ac:spMkLst>
            <pc:docMk/>
            <pc:sldMk cId="1347396176" sldId="257"/>
            <ac:spMk id="3" creationId="{D202E260-3021-49F1-81DB-5DD9960EACDA}"/>
          </ac:spMkLst>
        </pc:spChg>
        <pc:spChg chg="mod">
          <ac:chgData name="Mrs Raymond" userId="788d04f2-ede0-4106-9efa-e41ea429b01e" providerId="ADAL" clId="{2FAF5E6A-AC42-485C-9301-5EB96752ADA4}" dt="2025-11-24T14:51:49.733" v="76" actId="27636"/>
          <ac:spMkLst>
            <pc:docMk/>
            <pc:sldMk cId="1347396176" sldId="257"/>
            <ac:spMk id="4" creationId="{22BC0D26-4EA8-478D-8A56-AE6A6CA6B780}"/>
          </ac:spMkLst>
        </pc:spChg>
        <pc:picChg chg="mod">
          <ac:chgData name="Mrs Raymond" userId="788d04f2-ede0-4106-9efa-e41ea429b01e" providerId="ADAL" clId="{2FAF5E6A-AC42-485C-9301-5EB96752ADA4}" dt="2025-11-24T14:52:00.157" v="80" actId="1076"/>
          <ac:picMkLst>
            <pc:docMk/>
            <pc:sldMk cId="1347396176" sldId="257"/>
            <ac:picMk id="1026" creationId="{84624698-62E0-4079-89D1-69C208BE905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C90F3-AA03-4DC1-BF77-15C85FCCA1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30C0113-ED9C-4F5C-94C8-BFAD5736D1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255311B-6461-4BA7-9637-C4D6676AF89C}"/>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5E86E141-E60F-4809-AD11-D09767E675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20B18A-E98F-473B-8A22-A2AC670EAD66}"/>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395293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7C24-E76D-4606-BE7C-274413FBC41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0FA4C3-DAEE-48A1-AB37-B2425CD67E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5AB600-ACEF-40FB-BF1A-F49148A16C2C}"/>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D52817C8-BAFB-4C1E-BE84-35D411BF97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A3D468-0868-4EB8-8B6F-5B6F1C348CE2}"/>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225628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2AFE9A-4A28-4DFD-99F4-6BA128F372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4F8A3D-1B53-416B-A163-0158E3A5B6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BB61DB-FB4E-4EDC-BFC6-2F51C40466D0}"/>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3C97FAA7-FA18-49FC-9A42-76C9F109E5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B99F65-89C0-45D9-97EA-8B98FBC85E85}"/>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3356142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D35AD-565D-4126-BF02-D1A0D8C0CA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A4610C-13B5-4E59-88ED-D7BC6B081A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927B72-C73C-4E66-ABA0-9DCFE445223A}"/>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7C288B81-E8C2-42D8-AF0B-6492B8B442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4D8550-1A3F-4F6C-A6A5-81BBD8104434}"/>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216190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8738F-0455-4509-A876-5514F649BC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E656152-6189-4D6D-A85A-B28CC035F9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55D33C-01D1-4404-88A3-3F16D8E07530}"/>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82150B98-3CB9-41C2-BFA8-FF2574430A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C01002-B676-4843-A251-87483588D6E8}"/>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409768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0E40B-45BD-495C-9759-ED60276541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7EA4A9-0CA8-4048-B36B-125C353871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646C51B-DFAB-4D7B-9CE5-BBF7908CE1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E5F5E18-8EFF-4339-A1C7-7D1721CA6AA1}"/>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6" name="Footer Placeholder 5">
            <a:extLst>
              <a:ext uri="{FF2B5EF4-FFF2-40B4-BE49-F238E27FC236}">
                <a16:creationId xmlns:a16="http://schemas.microsoft.com/office/drawing/2014/main" id="{2C496B73-0A59-40F5-8820-D4A942C0E0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183D3B-DE36-423D-8B58-C34E2934241B}"/>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4239786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3904C-ED0F-4490-B3F7-A58A759AE2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583AC8-905E-4F43-9BC1-01882B7B71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961268-B9CF-429D-A049-294431A8BC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08B778-173B-4861-8BD8-2DADAD003A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80D04C-202B-409D-A877-BD94653790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1BA95D-E711-4B1C-850D-E27977B1D98C}"/>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8" name="Footer Placeholder 7">
            <a:extLst>
              <a:ext uri="{FF2B5EF4-FFF2-40B4-BE49-F238E27FC236}">
                <a16:creationId xmlns:a16="http://schemas.microsoft.com/office/drawing/2014/main" id="{EC922941-5546-4E7A-A131-D2C8B0C2CD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28A3B99-1E68-41FF-AA50-E9D7C8C13F58}"/>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566857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A06D7-1F29-4A92-B6F6-A82DDDE2023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5ED491-2C3F-417E-A788-CB41B70FD076}"/>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4" name="Footer Placeholder 3">
            <a:extLst>
              <a:ext uri="{FF2B5EF4-FFF2-40B4-BE49-F238E27FC236}">
                <a16:creationId xmlns:a16="http://schemas.microsoft.com/office/drawing/2014/main" id="{52850735-C9B3-4D10-9E2C-CADF35A7A1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A5AA95-35FB-4E76-A678-FD83FAD8F6B6}"/>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163264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A32D48-FDDF-4838-AF7B-6A53B67F230B}"/>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3" name="Footer Placeholder 2">
            <a:extLst>
              <a:ext uri="{FF2B5EF4-FFF2-40B4-BE49-F238E27FC236}">
                <a16:creationId xmlns:a16="http://schemas.microsoft.com/office/drawing/2014/main" id="{0D17E7FD-9028-423D-B4E6-3BDEB2E6C9F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E29D5F1-85AB-4927-8DB7-D680ABEDFADC}"/>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4029415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7414F-07E1-4C52-8480-EA56FD6999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23D5351-1F51-4686-9D16-000E04C33F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EF32C5-5772-475B-A79A-8807D4142D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A74FCD-F1A8-4414-864E-2CAA17D6A475}"/>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6" name="Footer Placeholder 5">
            <a:extLst>
              <a:ext uri="{FF2B5EF4-FFF2-40B4-BE49-F238E27FC236}">
                <a16:creationId xmlns:a16="http://schemas.microsoft.com/office/drawing/2014/main" id="{11F1E95F-AE60-431D-A65A-028492B1A2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BBB704-73A2-43FD-908F-E7BEA83F61BF}"/>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3574042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B5444-1DE9-4F1C-B052-5059125B98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B10731D-7DB2-4D9E-A93F-60A8519154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4AE738-2956-41B5-8E59-8D4914197C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95FB39-FC1E-4C4A-B13F-5AD57DBC6604}"/>
              </a:ext>
            </a:extLst>
          </p:cNvPr>
          <p:cNvSpPr>
            <a:spLocks noGrp="1"/>
          </p:cNvSpPr>
          <p:nvPr>
            <p:ph type="dt" sz="half" idx="10"/>
          </p:nvPr>
        </p:nvSpPr>
        <p:spPr/>
        <p:txBody>
          <a:bodyPr/>
          <a:lstStyle/>
          <a:p>
            <a:fld id="{B7340633-490D-44A9-A0BB-6244B6525463}" type="datetimeFigureOut">
              <a:rPr lang="en-GB" smtClean="0"/>
              <a:t>21/11/2025</a:t>
            </a:fld>
            <a:endParaRPr lang="en-GB"/>
          </a:p>
        </p:txBody>
      </p:sp>
      <p:sp>
        <p:nvSpPr>
          <p:cNvPr id="6" name="Footer Placeholder 5">
            <a:extLst>
              <a:ext uri="{FF2B5EF4-FFF2-40B4-BE49-F238E27FC236}">
                <a16:creationId xmlns:a16="http://schemas.microsoft.com/office/drawing/2014/main" id="{B2943DD3-E82B-421E-B23D-CE5D4FEAF4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E9981F-4B96-4074-AE06-334DB3497AAB}"/>
              </a:ext>
            </a:extLst>
          </p:cNvPr>
          <p:cNvSpPr>
            <a:spLocks noGrp="1"/>
          </p:cNvSpPr>
          <p:nvPr>
            <p:ph type="sldNum" sz="quarter" idx="12"/>
          </p:nvPr>
        </p:nvSpPr>
        <p:spPr/>
        <p:txBody>
          <a:bodyPr/>
          <a:lstStyle/>
          <a:p>
            <a:fld id="{DF5E3C52-B114-4261-9971-B735BE14923F}" type="slidenum">
              <a:rPr lang="en-GB" smtClean="0"/>
              <a:t>‹#›</a:t>
            </a:fld>
            <a:endParaRPr lang="en-GB"/>
          </a:p>
        </p:txBody>
      </p:sp>
    </p:spTree>
    <p:extLst>
      <p:ext uri="{BB962C8B-B14F-4D97-AF65-F5344CB8AC3E}">
        <p14:creationId xmlns:p14="http://schemas.microsoft.com/office/powerpoint/2010/main" val="2819115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D43490-7C63-4BDF-BFE1-A555575A01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0C1CA4-B853-495B-976E-3E706D2D0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17879C-0455-4B16-A59C-F6047E943A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40633-490D-44A9-A0BB-6244B6525463}" type="datetimeFigureOut">
              <a:rPr lang="en-GB" smtClean="0"/>
              <a:t>21/11/2025</a:t>
            </a:fld>
            <a:endParaRPr lang="en-GB"/>
          </a:p>
        </p:txBody>
      </p:sp>
      <p:sp>
        <p:nvSpPr>
          <p:cNvPr id="5" name="Footer Placeholder 4">
            <a:extLst>
              <a:ext uri="{FF2B5EF4-FFF2-40B4-BE49-F238E27FC236}">
                <a16:creationId xmlns:a16="http://schemas.microsoft.com/office/drawing/2014/main" id="{84E94BD2-EBB5-42C7-B93B-06F2E8D7AF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32BAEEF-6361-4EED-9621-505D55CDCC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5E3C52-B114-4261-9971-B735BE14923F}" type="slidenum">
              <a:rPr lang="en-GB" smtClean="0"/>
              <a:t>‹#›</a:t>
            </a:fld>
            <a:endParaRPr lang="en-GB"/>
          </a:p>
        </p:txBody>
      </p:sp>
    </p:spTree>
    <p:extLst>
      <p:ext uri="{BB962C8B-B14F-4D97-AF65-F5344CB8AC3E}">
        <p14:creationId xmlns:p14="http://schemas.microsoft.com/office/powerpoint/2010/main" val="477991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38332-44E1-4CA5-A029-930651EAB68C}"/>
              </a:ext>
            </a:extLst>
          </p:cNvPr>
          <p:cNvSpPr>
            <a:spLocks noGrp="1"/>
          </p:cNvSpPr>
          <p:nvPr>
            <p:ph type="title"/>
          </p:nvPr>
        </p:nvSpPr>
        <p:spPr>
          <a:xfrm>
            <a:off x="490935" y="292963"/>
            <a:ext cx="11416113" cy="1589103"/>
          </a:xfrm>
          <a:solidFill>
            <a:srgbClr val="FFFFCC"/>
          </a:solidFill>
        </p:spPr>
        <p:txBody>
          <a:bodyPr>
            <a:noAutofit/>
          </a:bodyPr>
          <a:lstStyle/>
          <a:p>
            <a:pPr algn="ctr"/>
            <a:r>
              <a:rPr lang="en-GB" sz="5000" b="1" dirty="0"/>
              <a:t>Pupil Premium – Closing the Gap</a:t>
            </a:r>
            <a:br>
              <a:rPr lang="en-GB" sz="5000" b="1" dirty="0"/>
            </a:br>
            <a:r>
              <a:rPr lang="en-GB" sz="5000" b="1" dirty="0"/>
              <a:t>What are the gaps we are aiming to close?</a:t>
            </a:r>
          </a:p>
        </p:txBody>
      </p:sp>
      <p:sp>
        <p:nvSpPr>
          <p:cNvPr id="3" name="Content Placeholder 2">
            <a:extLst>
              <a:ext uri="{FF2B5EF4-FFF2-40B4-BE49-F238E27FC236}">
                <a16:creationId xmlns:a16="http://schemas.microsoft.com/office/drawing/2014/main" id="{D202E260-3021-49F1-81DB-5DD9960EACDA}"/>
              </a:ext>
            </a:extLst>
          </p:cNvPr>
          <p:cNvSpPr>
            <a:spLocks noGrp="1"/>
          </p:cNvSpPr>
          <p:nvPr>
            <p:ph sz="half" idx="1"/>
          </p:nvPr>
        </p:nvSpPr>
        <p:spPr>
          <a:xfrm>
            <a:off x="696268" y="2030050"/>
            <a:ext cx="10274951" cy="3945041"/>
          </a:xfrm>
        </p:spPr>
        <p:txBody>
          <a:bodyPr>
            <a:normAutofit fontScale="92500" lnSpcReduction="10000"/>
          </a:bodyPr>
          <a:lstStyle/>
          <a:p>
            <a:r>
              <a:rPr lang="en-GB" sz="1600" b="1" dirty="0"/>
              <a:t>Achievement:</a:t>
            </a:r>
            <a:br>
              <a:rPr lang="en-GB" sz="1600" dirty="0"/>
            </a:br>
            <a:r>
              <a:rPr lang="en-GB" sz="1600" dirty="0"/>
              <a:t>We aim to close gaps in all areas of the curriculum by accelerating the learning of all Pupil Premium pupils from their starting points so that more achieve Age Related Expectations and an increased number reach Greater Depth.</a:t>
            </a:r>
          </a:p>
          <a:p>
            <a:r>
              <a:rPr lang="en-GB" sz="1600" b="1" dirty="0"/>
              <a:t>Teaching and Learning:</a:t>
            </a:r>
            <a:br>
              <a:rPr lang="en-GB" sz="1600" dirty="0"/>
            </a:br>
            <a:r>
              <a:rPr lang="en-GB" sz="1600" dirty="0"/>
              <a:t>We work to close gaps in classroom experience by ensuring high-quality teaching that accelerates progress for Pupil Premium pupils across the curriculum.</a:t>
            </a:r>
          </a:p>
          <a:p>
            <a:r>
              <a:rPr lang="en-GB" sz="1600" b="1" dirty="0"/>
              <a:t>Assessment:</a:t>
            </a:r>
            <a:br>
              <a:rPr lang="en-GB" sz="1600" dirty="0"/>
            </a:br>
            <a:r>
              <a:rPr lang="en-GB" sz="1600" dirty="0"/>
              <a:t>We target gaps in progress and attainment by using effective assessment to identify starting points, monitor acceleration, and intervene so more Pupil Premium pupils meet or exceed Age Related Expectations.</a:t>
            </a:r>
          </a:p>
          <a:p>
            <a:r>
              <a:rPr lang="en-GB" sz="1600" b="1" dirty="0"/>
              <a:t>Personal Development:</a:t>
            </a:r>
            <a:br>
              <a:rPr lang="en-GB" sz="1600" dirty="0"/>
            </a:br>
            <a:r>
              <a:rPr lang="en-GB" sz="1600" dirty="0"/>
              <a:t>We aim to close gaps in personal development by providing support and opportunity that help Pupil Premium pupils grow in confidence, independence and readiness to achieve at greater depth, underpinned by our consistent use of our core learning values. </a:t>
            </a:r>
          </a:p>
          <a:p>
            <a:r>
              <a:rPr lang="en-GB" sz="1600" b="1" dirty="0"/>
              <a:t>Attendance:</a:t>
            </a:r>
            <a:br>
              <a:rPr lang="en-GB" sz="1600" dirty="0"/>
            </a:br>
            <a:r>
              <a:rPr lang="en-GB" sz="1600" dirty="0"/>
              <a:t>We focus on closing attendance gaps by improving the attendance of Pupil </a:t>
            </a:r>
            <a:r>
              <a:rPr lang="en-GB" sz="1600"/>
              <a:t>Premium pupils, </a:t>
            </a:r>
            <a:r>
              <a:rPr lang="en-GB" sz="1600" dirty="0"/>
              <a:t>so they access learning consistently and make accelerated progress.</a:t>
            </a:r>
          </a:p>
          <a:p>
            <a:pPr marL="0" indent="0">
              <a:buNone/>
            </a:pPr>
            <a:endParaRPr lang="en-GB" sz="1600" dirty="0"/>
          </a:p>
          <a:p>
            <a:endParaRPr lang="en-GB" sz="1600" dirty="0"/>
          </a:p>
          <a:p>
            <a:endParaRPr lang="en-GB" sz="1600" dirty="0"/>
          </a:p>
        </p:txBody>
      </p:sp>
      <p:sp>
        <p:nvSpPr>
          <p:cNvPr id="4" name="Content Placeholder 3">
            <a:extLst>
              <a:ext uri="{FF2B5EF4-FFF2-40B4-BE49-F238E27FC236}">
                <a16:creationId xmlns:a16="http://schemas.microsoft.com/office/drawing/2014/main" id="{22BC0D26-4EA8-478D-8A56-AE6A6CA6B780}"/>
              </a:ext>
            </a:extLst>
          </p:cNvPr>
          <p:cNvSpPr>
            <a:spLocks noGrp="1"/>
          </p:cNvSpPr>
          <p:nvPr>
            <p:ph sz="half" idx="2"/>
          </p:nvPr>
        </p:nvSpPr>
        <p:spPr>
          <a:xfrm>
            <a:off x="10413378" y="1969271"/>
            <a:ext cx="1640193" cy="4675571"/>
          </a:xfrm>
        </p:spPr>
        <p:txBody>
          <a:bodyPr>
            <a:normAutofit fontScale="92500" lnSpcReduction="10000"/>
          </a:bodyPr>
          <a:lstStyle/>
          <a:p>
            <a:pPr marL="0" indent="0">
              <a:buNone/>
            </a:pPr>
            <a:endParaRPr lang="en-GB" dirty="0"/>
          </a:p>
          <a:p>
            <a:pPr marL="0" indent="0" algn="r">
              <a:buNone/>
            </a:pPr>
            <a:endParaRPr lang="en-GB" dirty="0"/>
          </a:p>
          <a:p>
            <a:pPr marL="0" indent="0" algn="r">
              <a:buNone/>
            </a:pPr>
            <a:endParaRPr lang="en-GB" sz="1600" b="1" dirty="0"/>
          </a:p>
          <a:p>
            <a:pPr marL="0" indent="0" algn="r">
              <a:buNone/>
            </a:pPr>
            <a:endParaRPr lang="en-GB" sz="1600" b="1" dirty="0"/>
          </a:p>
          <a:p>
            <a:pPr marL="0" indent="0">
              <a:buNone/>
            </a:pPr>
            <a:r>
              <a:rPr lang="en-GB" sz="1600" b="1" dirty="0"/>
              <a:t>                                   </a:t>
            </a:r>
          </a:p>
          <a:p>
            <a:pPr marL="0" indent="0">
              <a:buNone/>
            </a:pPr>
            <a:r>
              <a:rPr lang="en-GB" sz="1600" b="1" dirty="0"/>
              <a:t>                                              </a:t>
            </a:r>
          </a:p>
          <a:p>
            <a:pPr marL="0" indent="0">
              <a:buNone/>
            </a:pPr>
            <a:endParaRPr lang="en-GB" sz="1600" b="1" dirty="0"/>
          </a:p>
          <a:p>
            <a:pPr marL="0" indent="0">
              <a:buNone/>
            </a:pPr>
            <a:endParaRPr lang="en-GB" sz="1600" b="1" dirty="0"/>
          </a:p>
          <a:p>
            <a:pPr marL="0" indent="0">
              <a:buNone/>
            </a:pPr>
            <a:endParaRPr lang="en-GB" sz="1600" b="1" dirty="0"/>
          </a:p>
          <a:p>
            <a:pPr marL="0" indent="0">
              <a:buNone/>
            </a:pPr>
            <a:endParaRPr lang="en-GB" sz="1600" b="1" dirty="0"/>
          </a:p>
          <a:p>
            <a:pPr marL="0" indent="0">
              <a:buNone/>
            </a:pPr>
            <a:endParaRPr lang="en-GB" sz="1600" b="1" dirty="0"/>
          </a:p>
          <a:p>
            <a:pPr marL="0" indent="0">
              <a:buNone/>
            </a:pPr>
            <a:r>
              <a:rPr lang="en-GB" sz="1600" b="1" dirty="0"/>
              <a:t>        </a:t>
            </a:r>
          </a:p>
          <a:p>
            <a:pPr marL="0" indent="0">
              <a:buNone/>
            </a:pPr>
            <a:r>
              <a:rPr lang="en-GB" sz="1600" b="1" dirty="0"/>
              <a:t>		                 2025-2028</a:t>
            </a:r>
          </a:p>
        </p:txBody>
      </p:sp>
      <p:sp>
        <p:nvSpPr>
          <p:cNvPr id="5" name="Content Placeholder 3">
            <a:extLst>
              <a:ext uri="{FF2B5EF4-FFF2-40B4-BE49-F238E27FC236}">
                <a16:creationId xmlns:a16="http://schemas.microsoft.com/office/drawing/2014/main" id="{D992AB04-822D-43A9-ABE9-38A31981301D}"/>
              </a:ext>
            </a:extLst>
          </p:cNvPr>
          <p:cNvSpPr txBox="1">
            <a:spLocks/>
          </p:cNvSpPr>
          <p:nvPr/>
        </p:nvSpPr>
        <p:spPr>
          <a:xfrm>
            <a:off x="3977113" y="2185171"/>
            <a:ext cx="3901884" cy="27635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1600" dirty="0"/>
          </a:p>
        </p:txBody>
      </p:sp>
      <p:pic>
        <p:nvPicPr>
          <p:cNvPr id="1026" name="Picture 2" descr="Puzzle Bridge Stock Vector Illustration and Royalty Free Puzzle Bridge  Clipart">
            <a:extLst>
              <a:ext uri="{FF2B5EF4-FFF2-40B4-BE49-F238E27FC236}">
                <a16:creationId xmlns:a16="http://schemas.microsoft.com/office/drawing/2014/main" id="{84624698-62E0-4079-89D1-69C208BE90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4293" y="5298081"/>
            <a:ext cx="3974704" cy="134676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New Ash Green Primary School, Longfield">
            <a:extLst>
              <a:ext uri="{FF2B5EF4-FFF2-40B4-BE49-F238E27FC236}">
                <a16:creationId xmlns:a16="http://schemas.microsoft.com/office/drawing/2014/main" id="{511385E7-803E-499F-A687-C340C5EC6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24822" y="2000250"/>
            <a:ext cx="1428750" cy="1428750"/>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396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4762</TotalTime>
  <Words>204</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Pupil Premium – Closing the Gap What are the gaps we are aiming to close?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gaps we are aiming to close?</dc:title>
  <dc:creator>Mrs Goss</dc:creator>
  <cp:lastModifiedBy>Mrs Raymond</cp:lastModifiedBy>
  <cp:revision>6</cp:revision>
  <cp:lastPrinted>2025-11-21T07:59:09Z</cp:lastPrinted>
  <dcterms:created xsi:type="dcterms:W3CDTF">2021-06-28T12:38:52Z</dcterms:created>
  <dcterms:modified xsi:type="dcterms:W3CDTF">2025-11-24T15:00:08Z</dcterms:modified>
</cp:coreProperties>
</file>